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5" r:id="rId3"/>
    <p:sldId id="266" r:id="rId4"/>
    <p:sldId id="267" r:id="rId5"/>
    <p:sldId id="268" r:id="rId6"/>
    <p:sldId id="269" r:id="rId7"/>
    <p:sldId id="277" r:id="rId8"/>
    <p:sldId id="260" r:id="rId9"/>
    <p:sldId id="278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24" d="100"/>
          <a:sy n="124" d="100"/>
        </p:scale>
        <p:origin x="-656" y="-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2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44212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64629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079318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636382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72717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77756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695839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799745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E65CC871-5D32-4F4F-977B-F530921EF2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641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2303" y="564409"/>
            <a:ext cx="7208262" cy="2578841"/>
          </a:xfrm>
          <a:prstGeom prst="rect">
            <a:avLst/>
          </a:prstGeom>
        </p:spPr>
        <p:txBody>
          <a:bodyPr anchor="t" anchorCtr="0"/>
          <a:lstStyle>
            <a:lvl1pPr>
              <a:defRPr sz="49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8470373" y="4220936"/>
            <a:ext cx="428593" cy="68185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467BF246-8A76-354F-A27B-CA2667ECBDA0}"/>
              </a:ext>
            </a:extLst>
          </p:cNvPr>
          <p:cNvSpPr/>
          <p:nvPr/>
        </p:nvSpPr>
        <p:spPr>
          <a:xfrm>
            <a:off x="662112" y="4042407"/>
            <a:ext cx="4301774" cy="44903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7429" y="4106635"/>
            <a:ext cx="3999698" cy="499108"/>
          </a:xfrm>
        </p:spPr>
        <p:txBody>
          <a:bodyPr anchor="t"/>
          <a:lstStyle>
            <a:lvl1pPr marL="0" indent="0" algn="l">
              <a:buNone/>
              <a:defRPr cap="none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FCAA1506-7899-5843-A44E-BB8E80613307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74563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54" y="3657590"/>
            <a:ext cx="7177646" cy="42505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754" y="571500"/>
            <a:ext cx="7177646" cy="273050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754" y="4082644"/>
            <a:ext cx="7177645" cy="3702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594754" y="3612156"/>
            <a:ext cx="7177646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42986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523" y="669471"/>
            <a:ext cx="5790014" cy="2464594"/>
          </a:xfrm>
          <a:prstGeom prst="rect">
            <a:avLst/>
          </a:prstGeom>
        </p:spPr>
        <p:txBody>
          <a:bodyPr/>
          <a:lstStyle>
            <a:lvl1pPr>
              <a:defRPr sz="3600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966954" y="3301434"/>
            <a:ext cx="5459737" cy="374060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370" y="31206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32529" y="2573723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44467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980" y="925830"/>
            <a:ext cx="5790014" cy="621031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xmlns="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80" y="1795224"/>
            <a:ext cx="5790014" cy="1770936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7F177E7E-7C5D-534C-BCB5-67E15CA69734}"/>
              </a:ext>
            </a:extLst>
          </p:cNvPr>
          <p:cNvSpPr/>
          <p:nvPr/>
        </p:nvSpPr>
        <p:spPr>
          <a:xfrm>
            <a:off x="520980" y="3726180"/>
            <a:ext cx="3504013" cy="48768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16173891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490" y="2221706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4127" y="2736056"/>
            <a:ext cx="2195513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7525" y="2221706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99609" y="2736056"/>
            <a:ext cx="2210096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8305" y="2221706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38305" y="2736056"/>
            <a:ext cx="2199085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789387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5216450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69525150-06D1-F64E-A049-783F7E29F5F6}"/>
              </a:ext>
            </a:extLst>
          </p:cNvPr>
          <p:cNvSpPr/>
          <p:nvPr/>
        </p:nvSpPr>
        <p:spPr>
          <a:xfrm>
            <a:off x="540928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AAE72322-60BD-2643-8938-E19617DB5104}"/>
              </a:ext>
            </a:extLst>
          </p:cNvPr>
          <p:cNvSpPr/>
          <p:nvPr/>
        </p:nvSpPr>
        <p:spPr>
          <a:xfrm>
            <a:off x="2978962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0C76404-DA09-8443-9D3C-1696077594EF}"/>
              </a:ext>
            </a:extLst>
          </p:cNvPr>
          <p:cNvSpPr/>
          <p:nvPr/>
        </p:nvSpPr>
        <p:spPr>
          <a:xfrm>
            <a:off x="5409743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103347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27310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364456"/>
            <a:ext cx="2205038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163208"/>
            <a:ext cx="220503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27310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364456"/>
            <a:ext cx="2197894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163208"/>
            <a:ext cx="2200805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27310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364456"/>
            <a:ext cx="2199085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163206"/>
            <a:ext cx="220199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307306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307306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3923398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E71BCF8-CD19-4546-8556-B8B316A2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04153"/>
            <a:ext cx="6619244" cy="1262994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41997" y="3253128"/>
            <a:ext cx="6619244" cy="35221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all" spc="225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2977459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8EFEA01-7285-9249-BED8-9DB7770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876" y="3656531"/>
            <a:ext cx="291465" cy="29146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73499" y="3648911"/>
            <a:ext cx="2120503" cy="349758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7502509-4FE6-E24C-AA96-C740FC421C24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209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86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2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6BB3742-8103-2A42-90F5-8EA435CFD3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28649"/>
            <a:ext cx="6619244" cy="1964661"/>
          </a:xfrm>
          <a:prstGeom prst="rect">
            <a:avLst/>
          </a:prstGeom>
        </p:spPr>
        <p:txBody>
          <a:bodyPr anchor="t" anchorCtr="0"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997" y="3796327"/>
            <a:ext cx="6619244" cy="484793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520115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FBE9B87-5D1F-E94B-B539-EC11664BD536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6182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02" y="1193007"/>
            <a:ext cx="7245688" cy="3146611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86412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1702" y="1202532"/>
            <a:ext cx="3297254" cy="3146822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5088" y="1199169"/>
            <a:ext cx="3297256" cy="315018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041945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1702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702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705090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5090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9076800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xmlns="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0887445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2944" y="3043238"/>
            <a:ext cx="5650706" cy="82153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44" y="1482539"/>
            <a:ext cx="5650706" cy="1382105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7132272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1" y="0"/>
            <a:ext cx="3788228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3788228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7" y="1335582"/>
            <a:ext cx="2864766" cy="2322019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="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40192" y="1335582"/>
            <a:ext cx="2481044" cy="2322019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428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801" y="907256"/>
            <a:ext cx="2550798" cy="1085850"/>
          </a:xfrm>
          <a:prstGeom prst="rect">
            <a:avLst/>
          </a:prstGeom>
        </p:spPr>
        <p:txBody>
          <a:bodyPr anchor="b"/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2802" y="2168367"/>
            <a:ext cx="2550797" cy="217169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3328988" y="815626"/>
            <a:ext cx="0" cy="3631597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534376" y="907256"/>
            <a:ext cx="4573780" cy="343281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42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emf"/><Relationship Id="rId21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5000"/>
          </a:blip>
          <a:stretch>
            <a:fillRect/>
          </a:stretch>
        </p:blipFill>
        <p:spPr>
          <a:xfrm>
            <a:off x="8457945" y="4396465"/>
            <a:ext cx="355352" cy="4490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8B1765DB-960E-2949-A07C-FE0529BC9EEE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 amt="15000"/>
          </a:blip>
          <a:stretch>
            <a:fillRect/>
          </a:stretch>
        </p:blipFill>
        <p:spPr>
          <a:xfrm>
            <a:off x="7160754" y="185334"/>
            <a:ext cx="1805368" cy="477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5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 spc="225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dask.org/en/latest/spark.html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10449" y="142155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</a:pPr>
            <a:r>
              <a:rPr lang="en-US" sz="5600" dirty="0">
                <a:latin typeface="Proxima Nova"/>
                <a:sym typeface="Proxima Nova"/>
              </a:rPr>
              <a:t>BIG DATA:</a:t>
            </a:r>
            <a:br>
              <a:rPr lang="en-US" sz="5600" dirty="0">
                <a:latin typeface="Proxima Nova"/>
                <a:sym typeface="Proxima Nova"/>
              </a:rPr>
            </a:br>
            <a:r>
              <a:rPr lang="en-US" sz="5600" dirty="0">
                <a:latin typeface="Proxima Nova"/>
                <a:sym typeface="Proxima Nova"/>
              </a:rPr>
              <a:t>AN OVERVIEW</a:t>
            </a:r>
            <a:endParaRPr dirty="0"/>
          </a:p>
        </p:txBody>
      </p:sp>
      <p:pic>
        <p:nvPicPr>
          <p:cNvPr id="55" name="Google Shape;55;p13" descr="meti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6900" y="3513400"/>
            <a:ext cx="590198" cy="944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" name="Google Shape;56;p13"/>
          <p:cNvCxnSpPr/>
          <p:nvPr/>
        </p:nvCxnSpPr>
        <p:spPr>
          <a:xfrm>
            <a:off x="1213950" y="3010050"/>
            <a:ext cx="6716099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</a:t>
            </a: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counts as </a:t>
            </a: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big data?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Any amount of data that breaks down our typical processes is considered big data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Rule of thumb: if you can fit the data source in a high-end computer’s RAM, it’s not big.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Why does this need a special name… it’s just data?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8667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Four Major Issues - Volume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Volume of data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Relational Databases become a bottleneck at large scale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Vertical scaling (getting a bigger hard drive) is massively expensive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Horizontal scaling (binding many hard drives together) is massively complicated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64480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Four Major Issues - Velocity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Speed of processing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Most data science processes are at least O(n)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If you parallelize your work, how do you make sure no date is left behind?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How do you parallelize on a dataset that’s 60TB?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3440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Four Major Issues - Variety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So many data 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sym typeface="Proxima Nova"/>
              </a:rPr>
              <a:t>types!</a:t>
            </a: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We can design a system to handle </a:t>
            </a:r>
            <a:r>
              <a:rPr lang="en-US" sz="2400" dirty="0" err="1" smtClean="0">
                <a:solidFill>
                  <a:srgbClr val="434343"/>
                </a:solidFill>
                <a:latin typeface="Proxima Nova"/>
                <a:sym typeface="Proxima Nova"/>
              </a:rPr>
              <a:t>DataFrame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-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sym typeface="Proxima Nova"/>
              </a:rPr>
              <a:t>like 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data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But we also want systems that can handle images, text, 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sym typeface="Proxima Nova"/>
              </a:rPr>
              <a:t>sounds, 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categories, 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sym typeface="Proxima Nova"/>
              </a:rPr>
              <a:t>etc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.</a:t>
            </a: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Our data may not be static: can we handle streaming data?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6617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Four Major Issues - Veracity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Data quality is way more challenging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If you have 1000 samples, having </a:t>
            </a:r>
            <a:r>
              <a:rPr lang="en-US" sz="2400" dirty="0" smtClean="0">
                <a:solidFill>
                  <a:srgbClr val="434343"/>
                </a:solidFill>
                <a:latin typeface="Proxima Nova"/>
                <a:sym typeface="Proxima Nova"/>
              </a:rPr>
              <a:t>a 4 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standard deviation process occur is extremely rare.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If you have 1,000,000,000 samples, a 4 standard deviation process will occur nearly 1M times. </a:t>
            </a:r>
          </a:p>
          <a:p>
            <a:pPr marL="419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When you record more data, there are more chances for your data to be weird.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7181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xmlns="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9652" y="1195621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MORAL OF THE STORY:</a:t>
            </a:r>
            <a:b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WE NEED TOOLS TO HANDLE BIG DATA</a:t>
            </a:r>
            <a:endParaRPr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Three Approaches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MapReduce and Hadoop (the grandfather of big data)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 smtClean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Out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-of-Core processing using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Dask</a:t>
            </a:r>
            <a:endParaRPr lang="en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" sz="2400" dirty="0">
                <a:solidFill>
                  <a:srgbClr val="434343"/>
                </a:solidFill>
                <a:latin typeface="Proxima Nova"/>
                <a:sym typeface="Proxima Nova"/>
              </a:rPr>
              <a:t>Spark 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Rules of Thumb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606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If it fits in RAM, just use Pandas/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numpy</a:t>
            </a:r>
            <a:endParaRPr lang="en-US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If it doesn’t fit in RAM, but can still be processed on your computer (20-50ish GB), use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sym typeface="Proxima Nova"/>
              </a:rPr>
              <a:t>Dask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 locally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If it’s bigger than that, use Spark or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sym typeface="Proxima Nova"/>
              </a:rPr>
              <a:t>Dask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 as a cluster. See here for a discussion: 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  <a:hlinkClick r:id="rId3"/>
              </a:rPr>
              <a:t>http://docs.dask.org/en/latest/spark.html</a:t>
            </a:r>
            <a:endParaRPr lang="en" sz="2400" dirty="0">
              <a:solidFill>
                <a:srgbClr val="434343"/>
              </a:solidFill>
              <a:latin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4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945795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Metis-Template2</Template>
  <TotalTime>82</TotalTime>
  <Words>356</Words>
  <Application>Microsoft Macintosh PowerPoint</Application>
  <PresentationFormat>On-screen Show (16:9)</PresentationFormat>
  <Paragraphs>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Proxima Nova</vt:lpstr>
      <vt:lpstr>Ion</vt:lpstr>
      <vt:lpstr>BIG DATA: AN OVERVIEW</vt:lpstr>
      <vt:lpstr>What counts as big data?</vt:lpstr>
      <vt:lpstr>Four Major Issues - Volume</vt:lpstr>
      <vt:lpstr>Four Major Issues - Velocity</vt:lpstr>
      <vt:lpstr>Four Major Issues - Variety</vt:lpstr>
      <vt:lpstr>Four Major Issues - Veracity</vt:lpstr>
      <vt:lpstr>MORAL OF THE STORY: WE NEED TOOLS TO HANDLE BIG DATA</vt:lpstr>
      <vt:lpstr>Three Approaches</vt:lpstr>
      <vt:lpstr>Rules of Thumb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DATA: AN OVERVIEW</dc:title>
  <cp:lastModifiedBy>Jon B</cp:lastModifiedBy>
  <cp:revision>10</cp:revision>
  <dcterms:modified xsi:type="dcterms:W3CDTF">2018-11-26T15:14:45Z</dcterms:modified>
</cp:coreProperties>
</file>